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13fbc8fd8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13fbc8fd8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13fe32456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13fe32456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1c88d277c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1c88d277c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3fe3245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3fe3245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13fe32456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13fe32456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143f0d936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143f0d936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43f0d936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43f0d936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30800" y="102850"/>
            <a:ext cx="8282400" cy="195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00"/>
              <a:t>Contextualizing the 2021 Heat Dome Via Climatic Relationships, Dendrometry, and Dendrochronology</a:t>
            </a:r>
            <a:endParaRPr sz="37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24750" y="2088600"/>
            <a:ext cx="8494500" cy="7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</a:rPr>
              <a:t>Flash Talk by Gabby John for the December 2024 HJ Andrews Monthly Meeting</a:t>
            </a:r>
            <a:endParaRPr sz="2300">
              <a:solidFill>
                <a:srgbClr val="000000"/>
              </a:solidFill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3">
            <a:alphaModFix/>
          </a:blip>
          <a:srcRect b="41206" l="0" r="0" t="25815"/>
          <a:stretch/>
        </p:blipFill>
        <p:spPr>
          <a:xfrm>
            <a:off x="0" y="2880350"/>
            <a:ext cx="9144000" cy="2263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/>
          <p:nvPr/>
        </p:nvSpPr>
        <p:spPr>
          <a:xfrm>
            <a:off x="3083400" y="0"/>
            <a:ext cx="16458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0" name="Google Shape;70;p14"/>
          <p:cNvSpPr txBox="1"/>
          <p:nvPr>
            <p:ph idx="4294967295" type="ctrTitle"/>
          </p:nvPr>
        </p:nvSpPr>
        <p:spPr>
          <a:xfrm>
            <a:off x="4424850" y="0"/>
            <a:ext cx="3377700" cy="7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solidFill>
                  <a:srgbClr val="000000"/>
                </a:solidFill>
              </a:rPr>
              <a:t>P</a:t>
            </a:r>
            <a:r>
              <a:rPr lang="en">
                <a:solidFill>
                  <a:srgbClr val="000000"/>
                </a:solidFill>
              </a:rPr>
              <a:t>roblems? Solutions?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0" y="330450"/>
            <a:ext cx="3083400" cy="44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swald"/>
              <a:buChar char="●"/>
            </a:pPr>
            <a:r>
              <a:rPr lang="en" sz="2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Patterns of tree growth</a:t>
            </a:r>
            <a:endParaRPr sz="2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swald"/>
              <a:buChar char="○"/>
            </a:pPr>
            <a:r>
              <a:rPr lang="en" sz="2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how does recent climate change affect this?</a:t>
            </a:r>
            <a:endParaRPr sz="2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swald"/>
              <a:buChar char="●"/>
            </a:pPr>
            <a:r>
              <a:rPr lang="en" sz="2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2021 Heat Dome</a:t>
            </a:r>
            <a:endParaRPr sz="2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swald"/>
              <a:buChar char="○"/>
            </a:pPr>
            <a:r>
              <a:rPr lang="en" sz="2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unprecedented &amp; significant </a:t>
            </a:r>
            <a:endParaRPr sz="2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swald"/>
              <a:buChar char="●"/>
            </a:pPr>
            <a:r>
              <a:rPr lang="en" sz="2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Heat waves &amp; drought</a:t>
            </a:r>
            <a:endParaRPr sz="2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Oswald"/>
              <a:buChar char="○"/>
            </a:pPr>
            <a:r>
              <a:rPr lang="en" sz="2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complex &amp; challenging to disentangle</a:t>
            </a:r>
            <a:endParaRPr sz="2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3">
            <a:alphaModFix/>
          </a:blip>
          <a:srcRect b="0" l="0" r="1700" t="0"/>
          <a:stretch/>
        </p:blipFill>
        <p:spPr>
          <a:xfrm>
            <a:off x="3083400" y="940361"/>
            <a:ext cx="6060600" cy="38048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ctrTitle"/>
          </p:nvPr>
        </p:nvSpPr>
        <p:spPr>
          <a:xfrm>
            <a:off x="291200" y="0"/>
            <a:ext cx="8282400" cy="9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00">
                <a:solidFill>
                  <a:srgbClr val="000000"/>
                </a:solidFill>
              </a:rPr>
              <a:t>How do we achieve this?</a:t>
            </a:r>
            <a:endParaRPr sz="4100">
              <a:solidFill>
                <a:srgbClr val="000000"/>
              </a:solidFill>
            </a:endParaRPr>
          </a:p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702175" y="924000"/>
            <a:ext cx="7700400" cy="1662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swald"/>
              <a:buChar char="●"/>
            </a:pPr>
            <a:r>
              <a:rPr lang="en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</a:t>
            </a:r>
            <a:r>
              <a:rPr lang="en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ulti-faceted analysis of…</a:t>
            </a:r>
            <a:endParaRPr sz="2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swald"/>
              <a:buChar char="○"/>
            </a:pPr>
            <a:r>
              <a:rPr lang="en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High-resolution dendrometers (short-term changes)</a:t>
            </a:r>
            <a:endParaRPr sz="2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swald"/>
              <a:buChar char="○"/>
            </a:pPr>
            <a:r>
              <a:rPr lang="en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Tree cores (long-term patterns)</a:t>
            </a:r>
            <a:endParaRPr sz="2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swald"/>
              <a:buChar char="○"/>
            </a:pPr>
            <a:r>
              <a:rPr lang="en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Met station microclimate data (VPD, air temp, precip, etc.)</a:t>
            </a:r>
            <a:endParaRPr sz="2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b="32995" l="43681" r="15751" t="45840"/>
          <a:stretch/>
        </p:blipFill>
        <p:spPr>
          <a:xfrm>
            <a:off x="1058188" y="2771775"/>
            <a:ext cx="8085812" cy="237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4">
            <a:alphaModFix/>
          </a:blip>
          <a:srcRect b="19413" l="63070" r="23335" t="33839"/>
          <a:stretch/>
        </p:blipFill>
        <p:spPr>
          <a:xfrm>
            <a:off x="0" y="2771775"/>
            <a:ext cx="1226682" cy="23717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PiceaAbiesWoodsample.jpg - Wikipedia" id="82" name="Google Shape;82;p15"/>
          <p:cNvPicPr preferRelativeResize="0"/>
          <p:nvPr/>
        </p:nvPicPr>
        <p:blipFill rotWithShape="1">
          <a:blip r:embed="rId5">
            <a:alphaModFix/>
          </a:blip>
          <a:srcRect b="0" l="0" r="73901" t="0"/>
          <a:stretch/>
        </p:blipFill>
        <p:spPr>
          <a:xfrm rot="5400000">
            <a:off x="857337" y="3185963"/>
            <a:ext cx="2386427" cy="155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ctrTitle"/>
          </p:nvPr>
        </p:nvSpPr>
        <p:spPr>
          <a:xfrm>
            <a:off x="117575" y="1293200"/>
            <a:ext cx="1971900" cy="9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00">
                <a:solidFill>
                  <a:srgbClr val="000000"/>
                </a:solidFill>
              </a:rPr>
              <a:t>How does it work</a:t>
            </a:r>
            <a:r>
              <a:rPr lang="en" sz="4100">
                <a:solidFill>
                  <a:srgbClr val="000000"/>
                </a:solidFill>
              </a:rPr>
              <a:t>?</a:t>
            </a:r>
            <a:endParaRPr sz="4100">
              <a:solidFill>
                <a:srgbClr val="000000"/>
              </a:solidFill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0" y="2378850"/>
            <a:ext cx="243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Knüsel, Peters, Haeni, Wilhelm</a:t>
            </a: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, &amp; Zweifel 2021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7575" y="0"/>
            <a:ext cx="6906423" cy="51233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/>
        </p:nvSpPr>
        <p:spPr>
          <a:xfrm>
            <a:off x="0" y="3217600"/>
            <a:ext cx="22377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Stem size fluctuates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Task = identify what expansion is permanent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833725" y="0"/>
            <a:ext cx="4045200" cy="61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Unprocessed Data (~50y DF)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0" y="812925"/>
            <a:ext cx="2277600" cy="39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Oswald"/>
              <a:buChar char="●"/>
            </a:pPr>
            <a:r>
              <a:rPr lang="en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Raw output</a:t>
            </a:r>
            <a:endParaRPr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Oswald"/>
              <a:buChar char="●"/>
            </a:pPr>
            <a:r>
              <a:rPr lang="en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Incremental changes in diameter</a:t>
            </a:r>
            <a:endParaRPr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Oswald"/>
              <a:buChar char="●"/>
            </a:pPr>
            <a:r>
              <a:rPr lang="en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Douglas-fir near HJA headquarters</a:t>
            </a:r>
            <a:endParaRPr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Oswald"/>
              <a:buChar char="●"/>
            </a:pPr>
            <a:r>
              <a:rPr lang="en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Fall rain bumps</a:t>
            </a:r>
            <a:endParaRPr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6252" l="0" r="15390" t="0"/>
          <a:stretch/>
        </p:blipFill>
        <p:spPr>
          <a:xfrm>
            <a:off x="2431000" y="544975"/>
            <a:ext cx="6712999" cy="45985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2916575" y="574700"/>
            <a:ext cx="1551000" cy="35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0" y="0"/>
            <a:ext cx="4364700" cy="8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TreeNetProc P</a:t>
            </a:r>
            <a:r>
              <a:rPr lang="en" sz="3200"/>
              <a:t>rocessed Data</a:t>
            </a:r>
            <a:endParaRPr sz="3200"/>
          </a:p>
        </p:txBody>
      </p:sp>
      <p:pic>
        <p:nvPicPr>
          <p:cNvPr id="104" name="Google Shape;104;p18"/>
          <p:cNvPicPr preferRelativeResize="0"/>
          <p:nvPr/>
        </p:nvPicPr>
        <p:blipFill rotWithShape="1">
          <a:blip r:embed="rId3">
            <a:alphaModFix/>
          </a:blip>
          <a:srcRect b="5544" l="3420" r="2337" t="0"/>
          <a:stretch/>
        </p:blipFill>
        <p:spPr>
          <a:xfrm>
            <a:off x="0" y="930300"/>
            <a:ext cx="6808674" cy="421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/>
          <p:nvPr/>
        </p:nvSpPr>
        <p:spPr>
          <a:xfrm>
            <a:off x="881750" y="3306550"/>
            <a:ext cx="896400" cy="1572300"/>
          </a:xfrm>
          <a:prstGeom prst="ellipse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3547125" y="1366700"/>
            <a:ext cx="1302600" cy="2110800"/>
          </a:xfrm>
          <a:prstGeom prst="ellipse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6808675" y="170550"/>
            <a:ext cx="2335200" cy="47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lang="en" sz="2100" u="sng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Gray line:</a:t>
            </a:r>
            <a:r>
              <a:rPr lang="en" sz="210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raw dendro output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lang="en" sz="2100" u="sng">
                <a:solidFill>
                  <a:srgbClr val="2D8B57"/>
                </a:solidFill>
                <a:latin typeface="Oswald"/>
                <a:ea typeface="Oswald"/>
                <a:cs typeface="Oswald"/>
                <a:sym typeface="Oswald"/>
              </a:rPr>
              <a:t>Green line:</a:t>
            </a:r>
            <a:r>
              <a:rPr lang="en" sz="2100">
                <a:solidFill>
                  <a:srgbClr val="2D8B57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processed output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lang="en" sz="2100" u="sng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Red line:</a:t>
            </a:r>
            <a:r>
              <a:rPr lang="en" sz="21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estimate of tree water deficit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b="1"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Thick circle</a:t>
            </a: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: spring shrinkage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Thin circle: “smoothed” growth reducing “bumps” in output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0" y="930300"/>
            <a:ext cx="1302600" cy="35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idx="4294967295" type="ctrTitle"/>
          </p:nvPr>
        </p:nvSpPr>
        <p:spPr>
          <a:xfrm>
            <a:off x="291200" y="0"/>
            <a:ext cx="31377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900">
                <a:solidFill>
                  <a:srgbClr val="000000"/>
                </a:solidFill>
              </a:rPr>
              <a:t>Microclimate</a:t>
            </a:r>
            <a:endParaRPr sz="3900">
              <a:solidFill>
                <a:srgbClr val="000000"/>
              </a:solidFill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 rotWithShape="1">
          <a:blip r:embed="rId3">
            <a:alphaModFix/>
          </a:blip>
          <a:srcRect b="0" l="0" r="7638" t="0"/>
          <a:stretch/>
        </p:blipFill>
        <p:spPr>
          <a:xfrm>
            <a:off x="0" y="1840357"/>
            <a:ext cx="4588450" cy="330314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/>
          <p:nvPr/>
        </p:nvSpPr>
        <p:spPr>
          <a:xfrm rot="4330793">
            <a:off x="1065070" y="3395085"/>
            <a:ext cx="477405" cy="193669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437946" y="2978325"/>
            <a:ext cx="20571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Oswald"/>
                <a:ea typeface="Oswald"/>
                <a:cs typeface="Oswald"/>
                <a:sym typeface="Oswald"/>
              </a:rPr>
              <a:t>Onset of Heat Dome</a:t>
            </a:r>
            <a:endParaRPr>
              <a:solidFill>
                <a:srgbClr val="0000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4">
            <a:alphaModFix/>
          </a:blip>
          <a:srcRect b="0" l="0" r="7475" t="0"/>
          <a:stretch/>
        </p:blipFill>
        <p:spPr>
          <a:xfrm>
            <a:off x="4588450" y="-11"/>
            <a:ext cx="4555551" cy="3042562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/>
          <p:nvPr/>
        </p:nvSpPr>
        <p:spPr>
          <a:xfrm rot="4664334">
            <a:off x="6065273" y="1527287"/>
            <a:ext cx="396955" cy="19172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5273249" y="1120050"/>
            <a:ext cx="15657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Oswald"/>
                <a:ea typeface="Oswald"/>
                <a:cs typeface="Oswald"/>
                <a:sym typeface="Oswald"/>
              </a:rPr>
              <a:t>Onset of Heat Dome</a:t>
            </a:r>
            <a:endParaRPr>
              <a:solidFill>
                <a:srgbClr val="0000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44850" y="831300"/>
            <a:ext cx="4339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Oswald"/>
              <a:buChar char="●"/>
            </a:pPr>
            <a:r>
              <a:rPr lang="en" sz="2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Tentative thresholds</a:t>
            </a:r>
            <a:endParaRPr sz="25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Oswald"/>
              <a:buChar char="○"/>
            </a:pPr>
            <a:r>
              <a:rPr lang="en" sz="2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≥35° C ; ≥3 kPa </a:t>
            </a:r>
            <a:endParaRPr sz="25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4746900" y="3314575"/>
            <a:ext cx="4397100" cy="115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Supports Heat Dome intensity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Ready to compare with tree data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Char char="●"/>
            </a:pPr>
            <a:r>
              <a:rPr lang="en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Source: Discovery Tree met station 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753" y="0"/>
            <a:ext cx="35291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>
            <p:ph idx="4294967295" type="ctrTitle"/>
          </p:nvPr>
        </p:nvSpPr>
        <p:spPr>
          <a:xfrm>
            <a:off x="124650" y="362550"/>
            <a:ext cx="4344600" cy="19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900">
                <a:solidFill>
                  <a:srgbClr val="000000"/>
                </a:solidFill>
              </a:rPr>
              <a:t>THANK YOU! :-)</a:t>
            </a:r>
            <a:endParaRPr sz="39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900">
                <a:solidFill>
                  <a:srgbClr val="000000"/>
                </a:solidFill>
              </a:rPr>
              <a:t>Please reach out!</a:t>
            </a:r>
            <a:endParaRPr sz="39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solidFill>
                  <a:srgbClr val="000000"/>
                </a:solidFill>
              </a:rPr>
              <a:t>johnga@oregonstate.edu</a:t>
            </a:r>
            <a:endParaRPr sz="3600">
              <a:solidFill>
                <a:srgbClr val="000000"/>
              </a:solidFill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150" y="2657850"/>
            <a:ext cx="4013594" cy="248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